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Glacial Indifference Bold" charset="1" panose="00000800000000000000"/>
      <p:regular r:id="rId17"/>
    </p:embeddedFont>
    <p:embeddedFont>
      <p:font typeface="HK Grotesk Italics" charset="1" panose="00000500000000000000"/>
      <p:regular r:id="rId18"/>
    </p:embeddedFont>
    <p:embeddedFont>
      <p:font typeface="HK Grotesk" charset="1" panose="000005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651632" y="3377707"/>
            <a:ext cx="8984736" cy="28797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MÉ</a:t>
            </a: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TODOS DE BUSCA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622543" y="8734425"/>
            <a:ext cx="5354644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i="true">
                <a:solidFill>
                  <a:srgbClr val="FFFFFF"/>
                </a:solidFill>
                <a:latin typeface="HK Grotesk Italics"/>
                <a:ea typeface="HK Grotesk Italics"/>
                <a:cs typeface="HK Grotesk Italics"/>
                <a:sym typeface="HK Grotesk Italics"/>
              </a:rPr>
              <a:t>Yuri Alexander e Pedro Daroda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27249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023936" y="2061150"/>
            <a:ext cx="10240127" cy="7347291"/>
          </a:xfrm>
          <a:custGeom>
            <a:avLst/>
            <a:gdLst/>
            <a:ahLst/>
            <a:cxnLst/>
            <a:rect r="r" b="b" t="t" l="l"/>
            <a:pathLst>
              <a:path h="7347291" w="10240127">
                <a:moveTo>
                  <a:pt x="0" y="0"/>
                </a:moveTo>
                <a:lnTo>
                  <a:pt x="10240128" y="0"/>
                </a:lnTo>
                <a:lnTo>
                  <a:pt x="10240128" y="7347291"/>
                </a:lnTo>
                <a:lnTo>
                  <a:pt x="0" y="73472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976588" y="1265960"/>
            <a:ext cx="2334825" cy="641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18"/>
              </a:lnSpc>
            </a:pPr>
            <a:r>
              <a:rPr lang="en-US" b="true" sz="4352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GULOSA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338336" y="-3273956"/>
            <a:ext cx="9611327" cy="13560956"/>
          </a:xfrm>
          <a:custGeom>
            <a:avLst/>
            <a:gdLst/>
            <a:ahLst/>
            <a:cxnLst/>
            <a:rect r="r" b="b" t="t" l="l"/>
            <a:pathLst>
              <a:path h="13560956" w="9611327">
                <a:moveTo>
                  <a:pt x="0" y="0"/>
                </a:moveTo>
                <a:lnTo>
                  <a:pt x="9611328" y="0"/>
                </a:lnTo>
                <a:lnTo>
                  <a:pt x="9611328" y="13560956"/>
                </a:lnTo>
                <a:lnTo>
                  <a:pt x="0" y="135609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651632" y="4171798"/>
            <a:ext cx="8984736" cy="1451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b="true" sz="10006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OBRIGADO!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3575824" y="-1899328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5"/>
                </a:moveTo>
                <a:lnTo>
                  <a:pt x="10287000" y="14514285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1028700"/>
            <a:ext cx="4763642" cy="6928933"/>
          </a:xfrm>
          <a:custGeom>
            <a:avLst/>
            <a:gdLst/>
            <a:ahLst/>
            <a:cxnLst/>
            <a:rect r="r" b="b" t="t" l="l"/>
            <a:pathLst>
              <a:path h="6928933" w="4763642">
                <a:moveTo>
                  <a:pt x="0" y="0"/>
                </a:moveTo>
                <a:lnTo>
                  <a:pt x="4763642" y="0"/>
                </a:lnTo>
                <a:lnTo>
                  <a:pt x="4763642" y="6928933"/>
                </a:lnTo>
                <a:lnTo>
                  <a:pt x="0" y="69289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575163" y="1076325"/>
            <a:ext cx="5786885" cy="1045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140"/>
              </a:lnSpc>
            </a:pPr>
            <a:r>
              <a:rPr lang="en-US" b="true" sz="7204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INTRODUÇÃO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575163" y="2918349"/>
            <a:ext cx="7038876" cy="3190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Os métodos de busca são algoritmos usados para encontrar soluções em um espaço de estados. </a:t>
            </a: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São extremamente fundamentais para inteligência artificial, pois otimizam a resolução de problemas complexos.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113643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93601" y="1057275"/>
            <a:ext cx="6370169" cy="2159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50"/>
              </a:lnSpc>
            </a:pPr>
            <a:r>
              <a:rPr lang="en-US" b="true" sz="500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 Q</a:t>
            </a:r>
            <a:r>
              <a:rPr lang="en-US" b="true" sz="500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UE SÃO MÉTODOS DE BUSCA</a:t>
            </a:r>
          </a:p>
          <a:p>
            <a:pPr algn="l">
              <a:lnSpc>
                <a:spcPts val="565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793601" y="3149600"/>
            <a:ext cx="7899970" cy="265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São técnicas para encontrar soluções explorando um espaço de estados.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Podem ser não informados ou informados, dependendo se serão ou não, ocorrerá uma influência na eficiência da busca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9144000" y="1028700"/>
            <a:ext cx="8115300" cy="7989621"/>
          </a:xfrm>
          <a:custGeom>
            <a:avLst/>
            <a:gdLst/>
            <a:ahLst/>
            <a:cxnLst/>
            <a:rect r="r" b="b" t="t" l="l"/>
            <a:pathLst>
              <a:path h="7989621" w="8115300">
                <a:moveTo>
                  <a:pt x="0" y="0"/>
                </a:moveTo>
                <a:lnTo>
                  <a:pt x="8115300" y="0"/>
                </a:lnTo>
                <a:lnTo>
                  <a:pt x="8115300" y="7989621"/>
                </a:lnTo>
                <a:lnTo>
                  <a:pt x="0" y="79896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4500441" y="-2089154"/>
            <a:ext cx="10287000" cy="15230717"/>
          </a:xfrm>
          <a:custGeom>
            <a:avLst/>
            <a:gdLst/>
            <a:ahLst/>
            <a:cxnLst/>
            <a:rect r="r" b="b" t="t" l="l"/>
            <a:pathLst>
              <a:path h="15230717" w="10287000">
                <a:moveTo>
                  <a:pt x="0" y="15230717"/>
                </a:moveTo>
                <a:lnTo>
                  <a:pt x="10287000" y="15230717"/>
                </a:lnTo>
                <a:lnTo>
                  <a:pt x="10287000" y="0"/>
                </a:lnTo>
                <a:lnTo>
                  <a:pt x="0" y="0"/>
                </a:lnTo>
                <a:lnTo>
                  <a:pt x="0" y="15230717"/>
                </a:lnTo>
                <a:close/>
              </a:path>
            </a:pathLst>
          </a:custGeom>
          <a:blipFill>
            <a:blip r:embed="rId3"/>
            <a:stretch>
              <a:fillRect l="-2468" t="0" r="-2468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2518444" y="1028700"/>
            <a:ext cx="3991134" cy="6627138"/>
          </a:xfrm>
          <a:custGeom>
            <a:avLst/>
            <a:gdLst/>
            <a:ahLst/>
            <a:cxnLst/>
            <a:rect r="r" b="b" t="t" l="l"/>
            <a:pathLst>
              <a:path h="6627138" w="3991134">
                <a:moveTo>
                  <a:pt x="3991134" y="0"/>
                </a:moveTo>
                <a:lnTo>
                  <a:pt x="0" y="0"/>
                </a:lnTo>
                <a:lnTo>
                  <a:pt x="0" y="6627138"/>
                </a:lnTo>
                <a:lnTo>
                  <a:pt x="3991134" y="6627138"/>
                </a:lnTo>
                <a:lnTo>
                  <a:pt x="3991134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564963" y="1057275"/>
            <a:ext cx="6780912" cy="1444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50"/>
              </a:lnSpc>
            </a:pPr>
            <a:r>
              <a:rPr lang="en-US" b="true" sz="500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PARA Q</a:t>
            </a:r>
            <a:r>
              <a:rPr lang="en-US" b="true" sz="500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UE SERVEM OS MÉTODOS DE BUSCA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564963" y="2980194"/>
            <a:ext cx="6780912" cy="265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Servem para encontrar soluções em problemas complexos, como por exemplo em inteligência artificial e otimização, ajudando a tomar decisões eficientes em diversos cenários.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1637" y="-450964"/>
            <a:ext cx="17024727" cy="10737964"/>
          </a:xfrm>
          <a:custGeom>
            <a:avLst/>
            <a:gdLst/>
            <a:ahLst/>
            <a:cxnLst/>
            <a:rect r="r" b="b" t="t" l="l"/>
            <a:pathLst>
              <a:path h="10737964" w="17024727">
                <a:moveTo>
                  <a:pt x="0" y="0"/>
                </a:moveTo>
                <a:lnTo>
                  <a:pt x="17024726" y="0"/>
                </a:lnTo>
                <a:lnTo>
                  <a:pt x="17024726" y="10737964"/>
                </a:lnTo>
                <a:lnTo>
                  <a:pt x="0" y="107379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3699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19237" y="3895876"/>
            <a:ext cx="15265829" cy="4358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97746" indent="-298873" lvl="1">
              <a:lnSpc>
                <a:spcPts val="3876"/>
              </a:lnSpc>
              <a:buAutoNum type="arabicPeriod" startAt="1"/>
            </a:pPr>
            <a:r>
              <a:rPr lang="en-US" sz="276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Busca em Amplitude: Explora um caminho até o final retroceder</a:t>
            </a:r>
          </a:p>
          <a:p>
            <a:pPr algn="l">
              <a:lnSpc>
                <a:spcPts val="3876"/>
              </a:lnSpc>
            </a:pPr>
          </a:p>
          <a:p>
            <a:pPr algn="l">
              <a:lnSpc>
                <a:spcPts val="3876"/>
              </a:lnSpc>
            </a:pPr>
            <a:r>
              <a:rPr lang="en-US" sz="276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  2.Busca em Profundidade: Explora um caminho até o final antes de retroceder.</a:t>
            </a:r>
          </a:p>
          <a:p>
            <a:pPr algn="l">
              <a:lnSpc>
                <a:spcPts val="3876"/>
              </a:lnSpc>
            </a:pPr>
          </a:p>
          <a:p>
            <a:pPr algn="l">
              <a:lnSpc>
                <a:spcPts val="3876"/>
              </a:lnSpc>
            </a:pPr>
            <a:r>
              <a:rPr lang="en-US" sz="276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  3.Busca Gulosa:  Escolhe o caminho mais promissor com base em uma heurística.</a:t>
            </a:r>
          </a:p>
          <a:p>
            <a:pPr algn="l">
              <a:lnSpc>
                <a:spcPts val="3876"/>
              </a:lnSpc>
            </a:pPr>
          </a:p>
          <a:p>
            <a:pPr algn="l">
              <a:lnSpc>
                <a:spcPts val="3876"/>
              </a:lnSpc>
            </a:pPr>
            <a:r>
              <a:rPr lang="en-US" sz="276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  4.Estrela: Combina custo acumulado e heurística para encontrar o caminho mais eficiente.</a:t>
            </a:r>
          </a:p>
          <a:p>
            <a:pPr algn="l">
              <a:lnSpc>
                <a:spcPts val="3876"/>
              </a:lnSpc>
            </a:pPr>
          </a:p>
          <a:p>
            <a:pPr algn="l">
              <a:lnSpc>
                <a:spcPts val="3876"/>
              </a:lnSpc>
            </a:pPr>
            <a:r>
              <a:rPr lang="en-US" sz="276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  5.</a:t>
            </a:r>
            <a:r>
              <a:rPr lang="en-US" sz="276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Subida de Encosta: Ajusta soluções de forma incremental, sempre buscando melhorias locais.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002441" y="1189265"/>
            <a:ext cx="10283117" cy="1926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41"/>
              </a:lnSpc>
            </a:pPr>
            <a:r>
              <a:rPr lang="en-US" b="true" sz="6673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CATEGORIAS DE MÉTODO DE BUSCA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1637" y="-450964"/>
            <a:ext cx="17024727" cy="10737964"/>
          </a:xfrm>
          <a:custGeom>
            <a:avLst/>
            <a:gdLst/>
            <a:ahLst/>
            <a:cxnLst/>
            <a:rect r="r" b="b" t="t" l="l"/>
            <a:pathLst>
              <a:path h="10737964" w="17024727">
                <a:moveTo>
                  <a:pt x="0" y="0"/>
                </a:moveTo>
                <a:lnTo>
                  <a:pt x="17024726" y="0"/>
                </a:lnTo>
                <a:lnTo>
                  <a:pt x="17024726" y="10737964"/>
                </a:lnTo>
                <a:lnTo>
                  <a:pt x="0" y="107379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3699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86656" y="4018342"/>
            <a:ext cx="16914688" cy="4358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97746" indent="-298873" lvl="1">
              <a:lnSpc>
                <a:spcPts val="3876"/>
              </a:lnSpc>
              <a:buAutoNum type="arabicPeriod" startAt="1"/>
            </a:pPr>
            <a:r>
              <a:rPr lang="en-US" sz="276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Busca em Amplitude: Caminho mínimo em grafos, redes sociais, inteligência artificial e também para jogos.</a:t>
            </a:r>
          </a:p>
          <a:p>
            <a:pPr algn="l">
              <a:lnSpc>
                <a:spcPts val="3876"/>
              </a:lnSpc>
            </a:pPr>
          </a:p>
          <a:p>
            <a:pPr algn="l">
              <a:lnSpc>
                <a:spcPts val="3876"/>
              </a:lnSpc>
            </a:pPr>
            <a:r>
              <a:rPr lang="en-US" sz="276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  2.Busca em Profundidade: Resolução de labirintos, quebra-cabeças, análise de conexões em grafos.</a:t>
            </a:r>
          </a:p>
          <a:p>
            <a:pPr algn="l">
              <a:lnSpc>
                <a:spcPts val="3876"/>
              </a:lnSpc>
            </a:pPr>
          </a:p>
          <a:p>
            <a:pPr algn="l">
              <a:lnSpc>
                <a:spcPts val="3876"/>
              </a:lnSpc>
            </a:pPr>
            <a:r>
              <a:rPr lang="en-US" sz="276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  3.Busca Gulosa: Roteamento de redes, problemas de logística e otimização</a:t>
            </a:r>
          </a:p>
          <a:p>
            <a:pPr algn="l">
              <a:lnSpc>
                <a:spcPts val="3876"/>
              </a:lnSpc>
            </a:pPr>
          </a:p>
          <a:p>
            <a:pPr algn="l">
              <a:lnSpc>
                <a:spcPts val="3876"/>
              </a:lnSpc>
            </a:pPr>
            <a:r>
              <a:rPr lang="en-US" sz="276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  4.Estrela: Navegação por GPS, IA em Jogos, planejamento de rotas eficientes.</a:t>
            </a:r>
          </a:p>
          <a:p>
            <a:pPr algn="l">
              <a:lnSpc>
                <a:spcPts val="3876"/>
              </a:lnSpc>
            </a:pPr>
          </a:p>
          <a:p>
            <a:pPr algn="l">
              <a:lnSpc>
                <a:spcPts val="3876"/>
              </a:lnSpc>
            </a:pPr>
            <a:r>
              <a:rPr lang="en-US" sz="276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  5.</a:t>
            </a:r>
            <a:r>
              <a:rPr lang="en-US" sz="2768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Subida de Encosta: Otimização de funções matemáticas, aprendizado de máquina.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002441" y="1296423"/>
            <a:ext cx="10283117" cy="1926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41"/>
              </a:lnSpc>
            </a:pPr>
            <a:r>
              <a:rPr lang="en-US" b="true" sz="6673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APLICAÇÕES DOS MÉTODO DE BUSCA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5400000">
            <a:off x="588735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14514286"/>
                </a:moveTo>
                <a:lnTo>
                  <a:pt x="10287000" y="14514286"/>
                </a:lnTo>
                <a:lnTo>
                  <a:pt x="10287000" y="0"/>
                </a:lnTo>
                <a:lnTo>
                  <a:pt x="0" y="0"/>
                </a:lnTo>
                <a:lnTo>
                  <a:pt x="0" y="14514286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914400" y="1028700"/>
            <a:ext cx="8229600" cy="8229600"/>
            <a:chOff x="0" y="0"/>
            <a:chExt cx="14840029" cy="148400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769EB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3A5677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4"/>
              <a:stretch>
                <a:fillRect l="-38492" t="0" r="-3849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9468675" y="1576821"/>
            <a:ext cx="2571758" cy="730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50"/>
              </a:lnSpc>
            </a:pPr>
            <a:r>
              <a:rPr lang="en-US" b="true" sz="500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CODIGO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68675" y="3172715"/>
            <a:ext cx="7790625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A seguir, apresentamos uma sequência de códigos para cada método de busca.</a:t>
            </a: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O link para o arquivo utilizado é: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27249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1971945"/>
            <a:ext cx="8115300" cy="5782151"/>
          </a:xfrm>
          <a:custGeom>
            <a:avLst/>
            <a:gdLst/>
            <a:ahLst/>
            <a:cxnLst/>
            <a:rect r="r" b="b" t="t" l="l"/>
            <a:pathLst>
              <a:path h="5782151" w="8115300">
                <a:moveTo>
                  <a:pt x="0" y="0"/>
                </a:moveTo>
                <a:lnTo>
                  <a:pt x="8115300" y="0"/>
                </a:lnTo>
                <a:lnTo>
                  <a:pt x="8115300" y="5782152"/>
                </a:lnTo>
                <a:lnTo>
                  <a:pt x="0" y="57821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9629887" y="1971945"/>
            <a:ext cx="7844391" cy="5442046"/>
          </a:xfrm>
          <a:custGeom>
            <a:avLst/>
            <a:gdLst/>
            <a:ahLst/>
            <a:cxnLst/>
            <a:rect r="r" b="b" t="t" l="l"/>
            <a:pathLst>
              <a:path h="5442046" w="7844391">
                <a:moveTo>
                  <a:pt x="0" y="0"/>
                </a:moveTo>
                <a:lnTo>
                  <a:pt x="7844391" y="0"/>
                </a:lnTo>
                <a:lnTo>
                  <a:pt x="7844391" y="5442047"/>
                </a:lnTo>
                <a:lnTo>
                  <a:pt x="0" y="544204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047750"/>
            <a:ext cx="6387297" cy="641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18"/>
              </a:lnSpc>
            </a:pPr>
            <a:r>
              <a:rPr lang="en-US" b="true" sz="4352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BUSCA EM AMPLITUDE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404410" y="1047750"/>
            <a:ext cx="6854890" cy="641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18"/>
              </a:lnSpc>
            </a:pPr>
            <a:r>
              <a:rPr lang="en-US" b="true" sz="4352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BUSCA EM PROFUNDIDADE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2272497" y="-2113643"/>
            <a:ext cx="10287000" cy="14514286"/>
          </a:xfrm>
          <a:custGeom>
            <a:avLst/>
            <a:gdLst/>
            <a:ahLst/>
            <a:cxnLst/>
            <a:rect r="r" b="b" t="t" l="l"/>
            <a:pathLst>
              <a:path h="14514286" w="10287000">
                <a:moveTo>
                  <a:pt x="0" y="0"/>
                </a:moveTo>
                <a:lnTo>
                  <a:pt x="10287000" y="0"/>
                </a:lnTo>
                <a:lnTo>
                  <a:pt x="10287000" y="14514286"/>
                </a:lnTo>
                <a:lnTo>
                  <a:pt x="0" y="14514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689460" y="2230003"/>
            <a:ext cx="8084192" cy="5679145"/>
          </a:xfrm>
          <a:custGeom>
            <a:avLst/>
            <a:gdLst/>
            <a:ahLst/>
            <a:cxnLst/>
            <a:rect r="r" b="b" t="t" l="l"/>
            <a:pathLst>
              <a:path h="5679145" w="8084192">
                <a:moveTo>
                  <a:pt x="0" y="0"/>
                </a:moveTo>
                <a:lnTo>
                  <a:pt x="8084192" y="0"/>
                </a:lnTo>
                <a:lnTo>
                  <a:pt x="8084192" y="5679146"/>
                </a:lnTo>
                <a:lnTo>
                  <a:pt x="0" y="56791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2230003"/>
            <a:ext cx="8156762" cy="5679145"/>
          </a:xfrm>
          <a:custGeom>
            <a:avLst/>
            <a:gdLst/>
            <a:ahLst/>
            <a:cxnLst/>
            <a:rect r="r" b="b" t="t" l="l"/>
            <a:pathLst>
              <a:path h="5679145" w="8156762">
                <a:moveTo>
                  <a:pt x="0" y="0"/>
                </a:moveTo>
                <a:lnTo>
                  <a:pt x="8156762" y="0"/>
                </a:lnTo>
                <a:lnTo>
                  <a:pt x="8156762" y="5679146"/>
                </a:lnTo>
                <a:lnTo>
                  <a:pt x="0" y="56791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047750"/>
            <a:ext cx="4361061" cy="641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18"/>
              </a:lnSpc>
            </a:pPr>
            <a:r>
              <a:rPr lang="en-US" b="true" sz="4352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BUSCA ESTRELA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635738" y="1047750"/>
            <a:ext cx="5623562" cy="641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18"/>
              </a:lnSpc>
            </a:pPr>
            <a:r>
              <a:rPr lang="en-US" b="true" sz="4352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SUBIDA EM ENCOSTA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DAGiK_eCuSA</dc:identifier>
  <dcterms:modified xsi:type="dcterms:W3CDTF">2011-08-01T06:04:30Z</dcterms:modified>
  <cp:revision>1</cp:revision>
  <dc:title>Blue and Green Modern Artificial Intelligence Presentation</dc:title>
</cp:coreProperties>
</file>

<file path=docProps/thumbnail.jpeg>
</file>